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8"/>
  </p:notesMasterIdLst>
  <p:sldIdLst>
    <p:sldId id="584" r:id="rId2"/>
    <p:sldId id="530" r:id="rId3"/>
    <p:sldId id="590" r:id="rId4"/>
    <p:sldId id="611" r:id="rId5"/>
    <p:sldId id="612" r:id="rId6"/>
    <p:sldId id="613" r:id="rId7"/>
    <p:sldId id="614" r:id="rId8"/>
    <p:sldId id="615" r:id="rId9"/>
    <p:sldId id="616" r:id="rId10"/>
    <p:sldId id="618" r:id="rId11"/>
    <p:sldId id="620" r:id="rId12"/>
    <p:sldId id="621" r:id="rId13"/>
    <p:sldId id="609" r:id="rId14"/>
    <p:sldId id="592" r:id="rId15"/>
    <p:sldId id="594" r:id="rId16"/>
    <p:sldId id="610" r:id="rId1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пользователь Microsoft Office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4890" autoAdjust="0"/>
    <p:restoredTop sz="92866" autoAdjust="0"/>
  </p:normalViewPr>
  <p:slideViewPr>
    <p:cSldViewPr>
      <p:cViewPr>
        <p:scale>
          <a:sx n="66" d="100"/>
          <a:sy n="66" d="100"/>
        </p:scale>
        <p:origin x="-1051" y="-42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DAAEE-BF51-48CE-A7DD-F2FDAD4FC420}" type="datetimeFigureOut">
              <a:rPr lang="ru-RU" smtClean="0"/>
              <a:pPr/>
              <a:t>18.10.2022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6DAC94-F2BD-4D65-B7EB-B592A69BC43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47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C6B2730F-73AE-4811-8EE1-35BCE88D6A5B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Прямоугольник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Прямоугольник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Прямоугольник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E82A9-7ECF-4377-8179-E1B065DF923B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0A398-2ACF-4B35-B2EC-B0D84337DCE3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Равнобедренный треугольник 7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C5A9A-C962-4418-A6ED-D25B39EECFC2}" type="datetime1">
              <a:rPr lang="ru-RU" smtClean="0"/>
              <a:pPr/>
              <a:t>18.10.2022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54B24CA5-2D6F-4360-9072-8E189BC470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0370" y="6338068"/>
            <a:ext cx="1440160" cy="3840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3BCE437B-FAC6-4525-9B10-EB0D041FD945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A832C-AAE8-49A2-8A67-6CC9EC0F9684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632199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1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8202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0A4AC-B21D-4306-B462-745ED0EA3A31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78BEF-C1CC-4B50-998C-D97B5C5122C2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D9998-A1E8-41E7-BB0F-97C553A7BC9F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Прямая соединительная линия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324600" y="1219201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9F955-60EF-447E-9AD0-C72BA3EB520A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Объект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ru-RU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4C5CF-31DE-4CA4-B756-94EB20ADFA57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/>
              <a:t>Образец текста</a:t>
            </a:r>
          </a:p>
          <a:p>
            <a:pPr lvl="1" eaLnBrk="1" latinLnBrk="0" hangingPunct="1"/>
            <a:r>
              <a:rPr kumimoji="0" lang="ru-RU"/>
              <a:t>Второй уровень</a:t>
            </a:r>
          </a:p>
          <a:p>
            <a:pPr lvl="2" eaLnBrk="1" latinLnBrk="0" hangingPunct="1"/>
            <a:r>
              <a:rPr kumimoji="0" lang="ru-RU"/>
              <a:t>Третий уровень</a:t>
            </a:r>
          </a:p>
          <a:p>
            <a:pPr lvl="3" eaLnBrk="1" latinLnBrk="0" hangingPunct="1"/>
            <a:r>
              <a:rPr kumimoji="0" lang="ru-RU"/>
              <a:t>Четвертый уровень</a:t>
            </a:r>
          </a:p>
          <a:p>
            <a:pPr lvl="4" eaLnBrk="1" latinLnBrk="0" hangingPunct="1"/>
            <a:r>
              <a:rPr kumimoji="0" lang="ru-RU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2132BF6-819F-46B6-9B9C-E112203438EB}" type="datetime1">
              <a:rPr lang="ru-RU" smtClean="0"/>
              <a:pPr/>
              <a:t>18.10.2022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8" name="Прямая соединительная линия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Прямая соединительная линия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Равнобедренный треугольник 9"/>
          <p:cNvSpPr>
            <a:spLocks noChangeAspect="1"/>
          </p:cNvSpPr>
          <p:nvPr/>
        </p:nvSpPr>
        <p:spPr>
          <a:xfrm rot="5400000">
            <a:off x="419101" y="6467474"/>
            <a:ext cx="190849" cy="12031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275856" y="3861048"/>
            <a:ext cx="4968552" cy="982960"/>
          </a:xfrm>
        </p:spPr>
        <p:txBody>
          <a:bodyPr>
            <a:normAutofit/>
          </a:bodyPr>
          <a:lstStyle/>
          <a:p>
            <a:pPr algn="l"/>
            <a:r>
              <a:rPr lang="ru-RU" sz="2400" u="sng" dirty="0"/>
              <a:t>Исполнитель</a:t>
            </a:r>
            <a:r>
              <a:rPr lang="ru-RU" sz="2400" u="sng" dirty="0" smtClean="0"/>
              <a:t>:</a:t>
            </a:r>
            <a:r>
              <a:rPr lang="en-US" sz="2400" u="sng" dirty="0" smtClean="0"/>
              <a:t> </a:t>
            </a:r>
            <a:r>
              <a:rPr lang="ru-RU" sz="2400" u="sng" dirty="0" smtClean="0"/>
              <a:t>Парусов В.А.</a:t>
            </a:r>
            <a:r>
              <a:rPr lang="en-US" sz="2400" u="sng" dirty="0"/>
              <a:t/>
            </a:r>
            <a:br>
              <a:rPr lang="en-US" sz="2400" u="sng" dirty="0"/>
            </a:br>
            <a:r>
              <a:rPr lang="ru-RU" sz="2400" dirty="0"/>
              <a:t>Руководитель</a:t>
            </a:r>
            <a:r>
              <a:rPr lang="ru-RU" sz="2400" dirty="0" smtClean="0"/>
              <a:t>: Васильев А.А.</a:t>
            </a:r>
            <a:endParaRPr lang="ru-RU" sz="2400" dirty="0"/>
          </a:p>
        </p:txBody>
      </p:sp>
      <p:sp>
        <p:nvSpPr>
          <p:cNvPr id="4" name="Title 4"/>
          <p:cNvSpPr txBox="1">
            <a:spLocks/>
          </p:cNvSpPr>
          <p:nvPr/>
        </p:nvSpPr>
        <p:spPr bwMode="auto">
          <a:xfrm>
            <a:off x="395289" y="277814"/>
            <a:ext cx="8424863" cy="91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9pPr>
          </a:lstStyle>
          <a:p>
            <a:pPr algn="ctr" eaLnBrk="1" hangingPunct="1"/>
            <a:r>
              <a:rPr lang="en-US" sz="2400" dirty="0">
                <a:latin typeface="Bookman Old Style" pitchFamily="18" charset="0"/>
              </a:rPr>
              <a:t>Peter the Great</a:t>
            </a:r>
          </a:p>
          <a:p>
            <a:pPr algn="ctr" eaLnBrk="1" hangingPunct="1"/>
            <a:r>
              <a:rPr lang="en-US" sz="2400" dirty="0">
                <a:latin typeface="Bookman Old Style" pitchFamily="18" charset="0"/>
              </a:rPr>
              <a:t>Saint-Petersburg </a:t>
            </a:r>
            <a:r>
              <a:rPr lang="en-US" sz="2400" dirty="0" err="1">
                <a:latin typeface="Bookman Old Style" pitchFamily="18" charset="0"/>
              </a:rPr>
              <a:t>Рolytechnic</a:t>
            </a:r>
            <a:r>
              <a:rPr lang="en-US" sz="2400" dirty="0">
                <a:latin typeface="Bookman Old Style" pitchFamily="18" charset="0"/>
              </a:rPr>
              <a:t> University</a:t>
            </a:r>
            <a:endParaRPr lang="ru-RU" sz="2400" dirty="0">
              <a:latin typeface="Cambria" pitchFamily="18" charset="0"/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 bwMode="auto">
          <a:xfrm>
            <a:off x="1259632" y="1196976"/>
            <a:ext cx="6858000" cy="2448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charset="0"/>
                <a:cs typeface="Arial" charset="0"/>
              </a:defRPr>
            </a:lvl9pPr>
          </a:lstStyle>
          <a:p>
            <a:pPr algn="ctr" eaLnBrk="1" hangingPunct="1">
              <a:lnSpc>
                <a:spcPct val="80000"/>
              </a:lnSpc>
            </a:pP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r>
              <a:rPr lang="en-US" sz="3600" b="1" dirty="0" smtClean="0"/>
              <a:t>Constant DIP GPU Driven Rendering Pipeline</a:t>
            </a:r>
          </a:p>
          <a:p>
            <a:pPr algn="ctr" eaLnBrk="1" hangingPunct="1">
              <a:lnSpc>
                <a:spcPct val="80000"/>
              </a:lnSpc>
            </a:pP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r>
              <a:rPr lang="ru-RU" sz="3600" dirty="0">
                <a:latin typeface="Bookman Old Style" pitchFamily="18" charset="0"/>
              </a:rPr>
              <a:t>Обзор спринта</a:t>
            </a:r>
            <a:endParaRPr lang="en-US" sz="3600" dirty="0">
              <a:latin typeface="Bookman Old Style" pitchFamily="18" charset="0"/>
            </a:endParaRPr>
          </a:p>
          <a:p>
            <a:pPr algn="ctr" eaLnBrk="1" hangingPunct="1">
              <a:lnSpc>
                <a:spcPct val="80000"/>
              </a:lnSpc>
            </a:pPr>
            <a:endParaRPr lang="ru-RU" sz="2000" dirty="0">
              <a:latin typeface="Cambria" pitchFamily="18" charset="0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857651" y="5229225"/>
            <a:ext cx="11881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ru-RU" dirty="0" smtClean="0">
                <a:latin typeface="Bookman Old Style" pitchFamily="18" charset="0"/>
              </a:rPr>
              <a:t>13</a:t>
            </a:r>
            <a:r>
              <a:rPr lang="en-US" dirty="0" smtClean="0">
                <a:latin typeface="Bookman Old Style" pitchFamily="18" charset="0"/>
              </a:rPr>
              <a:t>.10.2</a:t>
            </a:r>
            <a:r>
              <a:rPr lang="ru-RU" dirty="0">
                <a:latin typeface="Bookman Old Style" pitchFamily="18" charset="0"/>
              </a:rPr>
              <a:t>2</a:t>
            </a:r>
            <a:endParaRPr lang="ru-RU" dirty="0">
              <a:latin typeface="Cambria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E9F5D1E9-A17D-44E0-AF73-693C70AAB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8058" y="6093296"/>
            <a:ext cx="1996786" cy="53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42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работы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35" y="1412776"/>
            <a:ext cx="8216821" cy="44079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385268" y="5820706"/>
            <a:ext cx="3432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Камера нарисованная с Без </a:t>
            </a:r>
            <a:r>
              <a:rPr lang="en-US" dirty="0" smtClean="0"/>
              <a:t>IBL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965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работы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831922" y="5850384"/>
            <a:ext cx="554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Модель окружения нарисованная с поддержкой </a:t>
            </a:r>
            <a:r>
              <a:rPr lang="en-US" dirty="0" smtClean="0"/>
              <a:t>IBL</a:t>
            </a:r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47" y="1437526"/>
            <a:ext cx="8276129" cy="44397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264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работы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2236220" y="5820706"/>
            <a:ext cx="4663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Модель окружения нарисованная с Без </a:t>
            </a:r>
            <a:r>
              <a:rPr lang="en-US" dirty="0" smtClean="0"/>
              <a:t>IBL</a:t>
            </a:r>
            <a:endParaRPr lang="ru-RU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57463"/>
            <a:ext cx="8208912" cy="4403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118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7D93A4C-91DB-45E8-BE19-33FFAEC8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D4B17395-5EC1-4751-A714-83942BBB8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3CA5F27F-9BD5-4F9C-93FA-663DD728549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Реализовано</a:t>
            </a:r>
          </a:p>
          <a:p>
            <a:pPr lvl="1"/>
            <a:r>
              <a:rPr lang="en-US" dirty="0" smtClean="0"/>
              <a:t>HDR </a:t>
            </a:r>
            <a:endParaRPr lang="ru-RU" dirty="0" smtClean="0"/>
          </a:p>
          <a:p>
            <a:pPr lvl="2"/>
            <a:r>
              <a:rPr lang="ru-RU" dirty="0" smtClean="0"/>
              <a:t>Поддержка </a:t>
            </a:r>
            <a:r>
              <a:rPr lang="en-US" dirty="0" smtClean="0"/>
              <a:t>HDR</a:t>
            </a:r>
            <a:r>
              <a:rPr lang="ru-RU" dirty="0" smtClean="0"/>
              <a:t> </a:t>
            </a:r>
            <a:r>
              <a:rPr lang="ru-RU" dirty="0" smtClean="0"/>
              <a:t>для текстур</a:t>
            </a:r>
            <a:endParaRPr lang="en-US" dirty="0" smtClean="0"/>
          </a:p>
          <a:p>
            <a:pPr lvl="2"/>
            <a:r>
              <a:rPr lang="ru-RU" dirty="0"/>
              <a:t>Поддержка </a:t>
            </a:r>
            <a:r>
              <a:rPr lang="en-US" dirty="0" smtClean="0"/>
              <a:t>HDR</a:t>
            </a:r>
            <a:r>
              <a:rPr lang="ru-RU" dirty="0" smtClean="0"/>
              <a:t> </a:t>
            </a:r>
            <a:r>
              <a:rPr lang="ru-RU" dirty="0"/>
              <a:t>кубических текстур</a:t>
            </a:r>
            <a:endParaRPr lang="ru-RU" dirty="0" smtClean="0"/>
          </a:p>
          <a:p>
            <a:pPr lvl="1"/>
            <a:r>
              <a:rPr lang="en-US" dirty="0" smtClean="0"/>
              <a:t>IBL</a:t>
            </a:r>
            <a:endParaRPr lang="ru-RU" dirty="0" smtClean="0"/>
          </a:p>
          <a:p>
            <a:pPr lvl="2"/>
            <a:r>
              <a:rPr lang="ru-RU" dirty="0" smtClean="0"/>
              <a:t>Инструмент для построения текстур необходимых для </a:t>
            </a:r>
            <a:r>
              <a:rPr lang="en-US" dirty="0" smtClean="0"/>
              <a:t>IBL</a:t>
            </a:r>
            <a:endParaRPr lang="ru-RU" dirty="0" smtClean="0"/>
          </a:p>
          <a:p>
            <a:pPr lvl="2"/>
            <a:r>
              <a:rPr lang="ru-RU" dirty="0" smtClean="0"/>
              <a:t>Поддержка Кубических текстур с </a:t>
            </a:r>
            <a:r>
              <a:rPr lang="en-US" dirty="0" err="1" smtClean="0"/>
              <a:t>Mip</a:t>
            </a:r>
            <a:r>
              <a:rPr lang="en-US" dirty="0" smtClean="0"/>
              <a:t>-Map</a:t>
            </a:r>
            <a:r>
              <a:rPr lang="ru-RU" dirty="0" smtClean="0"/>
              <a:t>-</a:t>
            </a:r>
            <a:r>
              <a:rPr lang="ru-RU" dirty="0" err="1" smtClean="0"/>
              <a:t>ами</a:t>
            </a:r>
            <a:endParaRPr lang="ru-RU" dirty="0" smtClean="0"/>
          </a:p>
          <a:p>
            <a:pPr lvl="2"/>
            <a:r>
              <a:rPr lang="ru-RU" dirty="0" smtClean="0"/>
              <a:t>Шейдер для </a:t>
            </a:r>
            <a:r>
              <a:rPr lang="en-US" dirty="0" smtClean="0"/>
              <a:t>IBL</a:t>
            </a:r>
            <a:endParaRPr lang="ru-RU" dirty="0" smtClean="0"/>
          </a:p>
          <a:p>
            <a:r>
              <a:rPr lang="ru-RU" dirty="0" smtClean="0"/>
              <a:t>План </a:t>
            </a:r>
            <a:r>
              <a:rPr lang="ru-RU" dirty="0" smtClean="0"/>
              <a:t>на следующую неделю</a:t>
            </a:r>
          </a:p>
          <a:p>
            <a:pPr lvl="1"/>
            <a:r>
              <a:rPr lang="ru-RU" dirty="0" smtClean="0"/>
              <a:t>Подумать</a:t>
            </a:r>
            <a:r>
              <a:rPr lang="en-US" dirty="0" smtClean="0"/>
              <a:t>/</a:t>
            </a:r>
            <a:r>
              <a:rPr lang="ru-RU" dirty="0" smtClean="0"/>
              <a:t>почитать про </a:t>
            </a:r>
            <a:r>
              <a:rPr lang="en-US" dirty="0" smtClean="0"/>
              <a:t>Culling</a:t>
            </a:r>
            <a:endParaRPr lang="ru-RU" dirty="0" smtClean="0"/>
          </a:p>
          <a:p>
            <a:pPr lvl="1"/>
            <a:r>
              <a:rPr lang="ru-RU" dirty="0" smtClean="0"/>
              <a:t>Поискать ещё моделей для примеров</a:t>
            </a:r>
            <a:endParaRPr lang="en-US" dirty="0" smtClean="0"/>
          </a:p>
          <a:p>
            <a:pPr lvl="1"/>
            <a:endParaRPr lang="ru-RU" dirty="0"/>
          </a:p>
          <a:p>
            <a:pPr lvl="1"/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83573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Приложение 1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https://sketchfab.com/3d-models/dae-bilora-bella-46-camera-game-ready-asset-eeb9d9f0627f4783b5d16a8732f0d1a4</a:t>
            </a:r>
            <a:endParaRPr lang="ru-RU" sz="2000" dirty="0"/>
          </a:p>
        </p:txBody>
      </p:sp>
      <p:pic>
        <p:nvPicPr>
          <p:cNvPr id="2050" name="Picture 2" descr="C:\Users\Sairsey\AppData\Local\Packages\38833FF26BA1D.UnigramPreview_g9c9v27vpyspw\LocalState\0\documents\image_2022-10-12_22-24-0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44824"/>
            <a:ext cx="7992888" cy="4329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04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Приложение 2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https://sketchfab.com/3d-models/the-bathroom-free-d5e5035dda434b8d9beaa7271f1c85fc</a:t>
            </a:r>
            <a:endParaRPr lang="ru-RU" sz="2000" dirty="0"/>
          </a:p>
        </p:txBody>
      </p:sp>
      <p:pic>
        <p:nvPicPr>
          <p:cNvPr id="4098" name="Picture 2" descr="C:\Users\Sairsey\AppData\Local\Packages\38833FF26BA1D.UnigramPreview_g9c9v27vpyspw\LocalState\0\documents\image_2022-10-12_21-22-0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616" y="1988840"/>
            <a:ext cx="7843334" cy="424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661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Приложение 3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https://www.hdri-hub.com/hdrishop/freesamples/freehdri/item/323-hdr-city-road-night-lights-free</a:t>
            </a:r>
            <a:endParaRPr lang="ru-RU" sz="2000" dirty="0"/>
          </a:p>
        </p:txBody>
      </p:sp>
      <p:pic>
        <p:nvPicPr>
          <p:cNvPr id="1026" name="Picture 2" descr="Click to enlarge image HDR_Free_City_Night_Lights_1previe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916832"/>
            <a:ext cx="6399076" cy="426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89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A7B08D-E885-4B41-9938-D36428515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41BE0910-0F57-401D-AA81-6B7713CD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>
            <a:normAutofit/>
          </a:bodyPr>
          <a:lstStyle/>
          <a:p>
            <a:r>
              <a:rPr lang="ru-RU" dirty="0" smtClean="0"/>
              <a:t>Уменьшить зависимость скорости </a:t>
            </a:r>
            <a:r>
              <a:rPr lang="ru-RU" dirty="0" err="1" smtClean="0"/>
              <a:t>отрисовки</a:t>
            </a:r>
            <a:r>
              <a:rPr lang="ru-RU" dirty="0" smtClean="0"/>
              <a:t> трехмерных сцен от производительности центрального процессора</a:t>
            </a:r>
            <a:endParaRPr lang="en-US" dirty="0" smtClean="0"/>
          </a:p>
          <a:p>
            <a:pPr lvl="1"/>
            <a:r>
              <a:rPr lang="ru-RU" dirty="0" smtClean="0"/>
              <a:t>Предложить архитектуру графического конвейера использующего константное количество вызовов </a:t>
            </a:r>
            <a:r>
              <a:rPr lang="ru-RU" dirty="0" err="1" smtClean="0"/>
              <a:t>отрисовки</a:t>
            </a:r>
            <a:r>
              <a:rPr lang="ru-RU" dirty="0"/>
              <a:t> </a:t>
            </a:r>
            <a:r>
              <a:rPr lang="ru-RU" dirty="0" smtClean="0"/>
              <a:t>относительно количества объектов сцены</a:t>
            </a:r>
          </a:p>
          <a:p>
            <a:pPr lvl="1"/>
            <a:r>
              <a:rPr lang="ru-RU" dirty="0" smtClean="0"/>
              <a:t>Оценить производительность предложенного конвейера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42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7D93A4C-91DB-45E8-BE19-33FFAEC8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задачи на спринт</a:t>
            </a: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D4B17395-5EC1-4751-A714-83942BBB8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3CA5F27F-9BD5-4F9C-93FA-663DD728549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HDR текстуры</a:t>
            </a:r>
          </a:p>
          <a:p>
            <a:r>
              <a:rPr lang="ru-RU" dirty="0"/>
              <a:t>HDR кубические текстуры</a:t>
            </a:r>
          </a:p>
          <a:p>
            <a:r>
              <a:rPr lang="ru-RU" dirty="0"/>
              <a:t>Почитать про </a:t>
            </a:r>
            <a:r>
              <a:rPr lang="ru-RU" dirty="0" err="1"/>
              <a:t>Image</a:t>
            </a:r>
            <a:r>
              <a:rPr lang="ru-RU" dirty="0"/>
              <a:t> </a:t>
            </a:r>
            <a:r>
              <a:rPr lang="ru-RU" dirty="0" err="1"/>
              <a:t>Based</a:t>
            </a:r>
            <a:r>
              <a:rPr lang="ru-RU" dirty="0"/>
              <a:t> PBR</a:t>
            </a:r>
          </a:p>
          <a:p>
            <a:r>
              <a:rPr lang="ru-RU" dirty="0"/>
              <a:t>Поискать ещё моделей для примеров</a:t>
            </a:r>
          </a:p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25260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Base Lighting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4</a:t>
            </a:fld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Объект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ru-RU" dirty="0" smtClean="0"/>
                  <a:t>Виды источников света</a:t>
                </a:r>
                <a:r>
                  <a:rPr lang="en-US" dirty="0" smtClean="0"/>
                  <a:t>:</a:t>
                </a:r>
              </a:p>
              <a:p>
                <a:pPr lvl="1"/>
                <a:r>
                  <a:rPr lang="ru-RU" sz="2400" dirty="0">
                    <a:cs typeface="Calibri"/>
                  </a:rPr>
                  <a:t>Точечные</a:t>
                </a:r>
                <a:r>
                  <a:rPr lang="ru-RU" sz="2400" dirty="0" smtClean="0">
                    <a:cs typeface="Calibri"/>
                  </a:rPr>
                  <a:t>.</a:t>
                </a:r>
                <a:r>
                  <a:rPr lang="en-US" sz="2400" dirty="0" smtClean="0">
                    <a:cs typeface="Calibri"/>
                  </a:rPr>
                  <a:t> </a:t>
                </a:r>
                <a:endParaRPr lang="ru-RU" sz="2400" dirty="0">
                  <a:cs typeface="Calibri"/>
                </a:endParaRPr>
              </a:p>
              <a:p>
                <a:pPr lvl="1"/>
                <a:r>
                  <a:rPr lang="ru-RU" sz="2400" dirty="0">
                    <a:cs typeface="Calibri"/>
                  </a:rPr>
                  <a:t>Светящееся тело</a:t>
                </a:r>
                <a:r>
                  <a:rPr lang="ru-RU" sz="2400" dirty="0" smtClean="0">
                    <a:cs typeface="Calibri"/>
                  </a:rPr>
                  <a:t>.</a:t>
                </a:r>
                <a:r>
                  <a:rPr lang="en-US" sz="2400" dirty="0" smtClean="0">
                    <a:cs typeface="Calibri"/>
                  </a:rPr>
                  <a:t> (Emission)</a:t>
                </a:r>
                <a:r>
                  <a:rPr lang="ru-RU" sz="2400" dirty="0" smtClean="0">
                    <a:cs typeface="Calibri"/>
                  </a:rPr>
                  <a:t> </a:t>
                </a:r>
                <a:endParaRPr lang="en-US" sz="2400" dirty="0" smtClean="0">
                  <a:cs typeface="Calibri"/>
                </a:endParaRPr>
              </a:p>
              <a:p>
                <a:pPr lvl="1"/>
                <a:r>
                  <a:rPr lang="ru-RU" sz="2400" dirty="0" smtClean="0">
                    <a:cs typeface="Calibri"/>
                  </a:rPr>
                  <a:t>Окружающее </a:t>
                </a:r>
                <a:r>
                  <a:rPr lang="ru-RU" sz="2400" dirty="0">
                    <a:cs typeface="Calibri"/>
                  </a:rPr>
                  <a:t>освещение </a:t>
                </a:r>
                <a:r>
                  <a:rPr lang="ru-RU" sz="2400" dirty="0" smtClean="0">
                    <a:cs typeface="Calibri"/>
                  </a:rPr>
                  <a:t>от </a:t>
                </a:r>
                <a:r>
                  <a:rPr lang="ru-RU" sz="2400" dirty="0">
                    <a:cs typeface="Calibri"/>
                  </a:rPr>
                  <a:t>окружающей обстановки</a:t>
                </a:r>
                <a:r>
                  <a:rPr lang="ru-RU" sz="2400" dirty="0" smtClean="0">
                    <a:cs typeface="Calibri"/>
                  </a:rPr>
                  <a:t>.</a:t>
                </a:r>
                <a:r>
                  <a:rPr lang="en-US" sz="2400" dirty="0" smtClean="0">
                    <a:cs typeface="Calibri"/>
                  </a:rPr>
                  <a:t> </a:t>
                </a:r>
                <a:r>
                  <a:rPr lang="ru-RU" sz="2400" dirty="0" smtClean="0">
                    <a:cs typeface="Calibri"/>
                  </a:rPr>
                  <a:t>(</a:t>
                </a:r>
                <a:r>
                  <a:rPr lang="en-US" sz="2400" dirty="0" smtClean="0">
                    <a:cs typeface="Calibri"/>
                  </a:rPr>
                  <a:t>Ambient</a:t>
                </a:r>
                <a:r>
                  <a:rPr lang="ru-RU" sz="2400" dirty="0">
                    <a:cs typeface="Calibri"/>
                  </a:rPr>
                  <a:t>)</a:t>
                </a:r>
                <a:endParaRPr lang="ru-RU" sz="2400" dirty="0" smtClean="0">
                  <a:cs typeface="Calibri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/>
                            <a:cs typeface="Calibri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  <a:cs typeface="Calibri"/>
                          </a:rPr>
                          <m:t>𝐿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  <a:cs typeface="Calibri"/>
                          </a:rPr>
                          <m:t>𝑜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latin typeface="Cambria Math"/>
                            <a:cs typeface="Calibri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  <a:cs typeface="Calibri"/>
                          </a:rPr>
                          <m:t>𝑝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Calibri"/>
                          </a:rPr>
                          <m:t>,</m:t>
                        </m:r>
                        <m:sSub>
                          <m:sSubPr>
                            <m:ctrlPr>
                              <a:rPr lang="en-US" sz="20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𝑜</m:t>
                            </m:r>
                          </m:sub>
                        </m:sSub>
                      </m:e>
                    </m:d>
                    <m:r>
                      <a:rPr lang="ru-RU" sz="2000" i="1">
                        <a:latin typeface="Cambria Math" panose="02040503050406030204" pitchFamily="18" charset="0"/>
                        <a:cs typeface="Calibri"/>
                      </a:rPr>
                      <m:t>=</m:t>
                    </m:r>
                    <m:nary>
                      <m:naryPr>
                        <m:limLoc m:val="undOvr"/>
                        <m:supHide m:val="on"/>
                        <m:ctrlPr>
                          <a:rPr lang="ru-RU" sz="2000" i="1">
                            <a:latin typeface="Cambria Math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l-GR" sz="2000" i="1">
                            <a:latin typeface="Cambria Math" panose="02040503050406030204" pitchFamily="18" charset="0"/>
                            <a:cs typeface="Calibri"/>
                          </a:rPr>
                          <m:t>Ω</m:t>
                        </m:r>
                      </m:sub>
                      <m:sup/>
                      <m:e>
                        <m:r>
                          <a:rPr lang="en-US" sz="2000" i="1">
                            <a:latin typeface="Cambria Math" panose="02040503050406030204" pitchFamily="18" charset="0"/>
                            <a:cs typeface="Calibri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/>
                            <a:cs typeface="Calibri"/>
                          </a:rPr>
                          <m:t>𝐾𝑑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∗</m:t>
                        </m:r>
                        <m:f>
                          <m:fPr>
                            <m:ctrlPr>
                              <a:rPr lang="en-US" sz="2000" i="1">
                                <a:latin typeface="Cambria Math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fPr>
                          <m:num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𝑎𝑙𝑏𝑒𝑑𝑜</m:t>
                            </m:r>
                          </m:num>
                          <m:den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𝜋</m:t>
                            </m:r>
                          </m:den>
                        </m:f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+</m:t>
                        </m:r>
                        <m:f>
                          <m:fPr>
                            <m:ctrlPr>
                              <a:rPr lang="en-US" sz="2000" i="1">
                                <a:latin typeface="Cambria Math"/>
                                <a:cs typeface="Calibri"/>
                              </a:rPr>
                            </m:ctrlPr>
                          </m:fPr>
                          <m:num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𝐷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𝐹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𝐺</m:t>
                            </m:r>
                          </m:num>
                          <m:den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4∗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∗(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∙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𝑛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)</m:t>
                            </m:r>
                          </m:den>
                        </m:f>
                        <m:r>
                          <a:rPr lang="en-US" sz="2000" i="1">
                            <a:latin typeface="Cambria Math" panose="02040503050406030204" pitchFamily="18" charset="0"/>
                            <a:cs typeface="Calibri"/>
                          </a:rPr>
                          <m:t>)</m:t>
                        </m:r>
                        <m:r>
                          <a:rPr lang="ru-RU" sz="2000" i="1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sSub>
                          <m:sSubPr>
                            <m:ctrlPr>
                              <a:rPr lang="en-US" sz="20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latin typeface="Cambria Math"/>
                                <a:cs typeface="Calibri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𝑝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ru-RU" sz="2000" i="1">
                            <a:latin typeface="Cambria Math" panose="02040503050406030204" pitchFamily="18" charset="0"/>
                            <a:cs typeface="Calibri"/>
                          </a:rPr>
                          <m:t>∗(</m:t>
                        </m:r>
                        <m:sSub>
                          <m:sSubPr>
                            <m:ctrlPr>
                              <a:rPr lang="ru-RU" sz="20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∙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𝑛</m:t>
                        </m:r>
                        <m:r>
                          <a:rPr lang="ru-RU" sz="2000" i="1">
                            <a:latin typeface="Cambria Math" panose="02040503050406030204" pitchFamily="18" charset="0"/>
                            <a:cs typeface="Calibri"/>
                          </a:rPr>
                          <m:t>)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Calibri"/>
                          </a:rPr>
                          <m:t>ⅆ</m:t>
                        </m:r>
                        <m:sSub>
                          <m:sSubPr>
                            <m:ctrlPr>
                              <a:rPr lang="en-US" sz="20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 smtClean="0"/>
              </a:p>
              <a:p>
                <a:pPr lvl="1"/>
                <a:r>
                  <a:rPr lang="ru-RU" dirty="0" smtClean="0"/>
                  <a:t>Разобьём на </a:t>
                </a:r>
                <a:r>
                  <a:rPr lang="en-US" dirty="0" smtClean="0"/>
                  <a:t>2</a:t>
                </a:r>
                <a:r>
                  <a:rPr lang="ru-RU" dirty="0" smtClean="0"/>
                  <a:t> слагаемых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Calibri"/>
                      </a:rPr>
                      <m:t>(</m:t>
                    </m:r>
                    <m:r>
                      <a:rPr lang="en-US" b="0" i="1" smtClean="0">
                        <a:latin typeface="Cambria Math"/>
                        <a:cs typeface="Calibri"/>
                      </a:rPr>
                      <m:t>𝐾𝑑</m:t>
                    </m:r>
                    <m:r>
                      <a:rPr lang="en-US" b="0" i="1" smtClean="0">
                        <a:latin typeface="Cambria Math"/>
                        <a:cs typeface="Calibri"/>
                      </a:rPr>
                      <m:t> ∗ </m:t>
                    </m:r>
                    <m:f>
                      <m:fPr>
                        <m:ctrlPr>
                          <a:rPr lang="en-US" i="1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𝑎𝑙𝑏𝑒𝑑𝑜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𝜋</m:t>
                        </m:r>
                      </m:den>
                    </m:f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limLoc m:val="undOvr"/>
                        <m:supHide m:val="on"/>
                        <m:ctrlPr>
                          <a:rPr lang="ru-RU" i="1">
                            <a:latin typeface="Cambria Math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l-GR" i="1">
                            <a:latin typeface="Cambria Math" panose="02040503050406030204" pitchFamily="18" charset="0"/>
                            <a:cs typeface="Calibri"/>
                          </a:rPr>
                          <m:t>Ω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ru-RU" i="1">
                                <a:latin typeface="Cambria Math"/>
                                <a:cs typeface="Calibri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ru-RU" i="1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d>
                          <m:dPr>
                            <m:ctrlPr>
                              <a:rPr lang="ru-RU" i="1"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ru-RU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∙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𝑛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  <a:cs typeface="Calibri"/>
                          </a:rPr>
                          <m:t>ⅆ</m:t>
                        </m:r>
                        <m:sSub>
                          <m:sSubPr>
                            <m:ctrlPr>
                              <a:rPr lang="en-US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 smtClean="0">
                  <a:cs typeface="Calibri"/>
                </a:endParaRPr>
              </a:p>
              <a:p>
                <a:pPr lvl="2"/>
                <a14:m>
                  <m:oMath xmlns:m="http://schemas.openxmlformats.org/officeDocument/2006/math">
                    <m:nary>
                      <m:naryPr>
                        <m:limLoc m:val="undOvr"/>
                        <m:supHide m:val="on"/>
                        <m:ctrlPr>
                          <a:rPr lang="ru-RU" i="1">
                            <a:latin typeface="Cambria Math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l-GR" i="1">
                            <a:latin typeface="Cambria Math" panose="02040503050406030204" pitchFamily="18" charset="0"/>
                            <a:cs typeface="Calibri"/>
                          </a:rPr>
                          <m:t>Ω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i="1">
                                <a:latin typeface="Cambria Math"/>
                                <a:cs typeface="Calibri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𝐷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𝐹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𝐺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4∗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∗(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∙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𝑛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)</m:t>
                            </m:r>
                          </m:den>
                        </m:f>
                        <m:r>
                          <a:rPr lang="ru-RU" i="1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ru-RU" i="1">
                                <a:latin typeface="Cambria Math"/>
                                <a:cs typeface="Calibri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𝑝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ru-RU" i="1">
                            <a:latin typeface="Cambria Math" panose="02040503050406030204" pitchFamily="18" charset="0"/>
                            <a:cs typeface="Calibri"/>
                          </a:rPr>
                          <m:t>∗(</m:t>
                        </m:r>
                        <m:sSub>
                          <m:sSubPr>
                            <m:ctrlPr>
                              <a:rPr lang="ru-RU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∙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𝑛</m:t>
                        </m:r>
                        <m:r>
                          <a:rPr lang="ru-RU" i="1">
                            <a:latin typeface="Cambria Math" panose="02040503050406030204" pitchFamily="18" charset="0"/>
                            <a:cs typeface="Calibri"/>
                          </a:rPr>
                          <m:t>)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Calibri"/>
                          </a:rPr>
                          <m:t>ⅆ</m:t>
                        </m:r>
                        <m:sSub>
                          <m:sSubPr>
                            <m:ctrlPr>
                              <a:rPr lang="en-US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ru-RU" dirty="0" smtClean="0"/>
              </a:p>
            </p:txBody>
          </p:sp>
        </mc:Choice>
        <mc:Fallback>
          <p:sp>
            <p:nvSpPr>
              <p:cNvPr id="4" name="Объект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 rotWithShape="1">
                <a:blip r:embed="rId2"/>
                <a:stretch>
                  <a:fillRect l="-593" t="-1111" b="-86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843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Diffuse Component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5</a:t>
            </a:fld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Объект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ru-RU" dirty="0" smtClean="0"/>
                  <a:t>Посчитаем в карту </a:t>
                </a:r>
                <a:r>
                  <a:rPr lang="ru-RU" sz="2800" dirty="0" smtClean="0">
                    <a:cs typeface="Calibri"/>
                  </a:rPr>
                  <a:t>облученности</a:t>
                </a:r>
                <a:r>
                  <a:rPr lang="en-US" sz="2800" dirty="0" smtClean="0">
                    <a:cs typeface="Calibri"/>
                  </a:rPr>
                  <a:t> </a:t>
                </a:r>
                <a:r>
                  <a:rPr lang="ru-RU" dirty="0" smtClean="0"/>
                  <a:t>(</a:t>
                </a:r>
                <a:r>
                  <a:rPr lang="en-US" dirty="0" smtClean="0"/>
                  <a:t>Irradiance map)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500" i="1">
                        <a:latin typeface="Cambria Math" panose="02040503050406030204" pitchFamily="18" charset="0"/>
                        <a:cs typeface="Calibri"/>
                      </a:rPr>
                      <m:t>𝐸</m:t>
                    </m:r>
                    <m:d>
                      <m:dPr>
                        <m:ctrlPr>
                          <a:rPr lang="en-US" sz="2500" i="1">
                            <a:latin typeface="Cambria Math"/>
                            <a:cs typeface="Calibri"/>
                          </a:rPr>
                        </m:ctrlPr>
                      </m:dPr>
                      <m:e>
                        <m:r>
                          <a:rPr lang="en-US" sz="2500" i="1">
                            <a:latin typeface="Cambria Math" panose="02040503050406030204" pitchFamily="18" charset="0"/>
                            <a:cs typeface="Calibri"/>
                          </a:rPr>
                          <m:t>𝑛</m:t>
                        </m:r>
                      </m:e>
                    </m:d>
                    <m:r>
                      <a:rPr lang="en-US" sz="2500" i="1">
                        <a:latin typeface="Cambria Math" panose="02040503050406030204" pitchFamily="18" charset="0"/>
                        <a:cs typeface="Calibri"/>
                      </a:rPr>
                      <m:t>=</m:t>
                    </m:r>
                    <m:nary>
                      <m:naryPr>
                        <m:limLoc m:val="undOvr"/>
                        <m:supHide m:val="on"/>
                        <m:ctrlPr>
                          <a:rPr lang="ru-RU" sz="2500" i="1">
                            <a:latin typeface="Cambria Math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l-GR" sz="2500" i="1">
                            <a:latin typeface="Cambria Math" panose="02040503050406030204" pitchFamily="18" charset="0"/>
                            <a:cs typeface="Calibri"/>
                          </a:rPr>
                          <m:t>Ω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25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  <a:cs typeface="Calibri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5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ru-RU" sz="2500" i="1">
                                <a:latin typeface="Cambria Math"/>
                                <a:cs typeface="Calibri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500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25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sz="25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ru-RU" sz="2500" i="1">
                            <a:latin typeface="Cambria Math" panose="02040503050406030204" pitchFamily="18" charset="0"/>
                            <a:cs typeface="Calibri"/>
                          </a:rPr>
                          <m:t>∗(</m:t>
                        </m:r>
                        <m:sSub>
                          <m:sSubPr>
                            <m:ctrlPr>
                              <a:rPr lang="ru-RU" sz="25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5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r>
                          <a:rPr lang="en-US" sz="25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∙</m:t>
                        </m:r>
                        <m:r>
                          <a:rPr lang="en-US" sz="25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𝑛</m:t>
                        </m:r>
                        <m:r>
                          <a:rPr lang="ru-RU" sz="2500" i="1">
                            <a:latin typeface="Cambria Math" panose="02040503050406030204" pitchFamily="18" charset="0"/>
                            <a:cs typeface="Calibri"/>
                          </a:rPr>
                          <m:t>)</m:t>
                        </m:r>
                        <m:r>
                          <a:rPr lang="en-US" sz="2500" i="1">
                            <a:latin typeface="Cambria Math" panose="02040503050406030204" pitchFamily="18" charset="0"/>
                            <a:cs typeface="Calibri"/>
                          </a:rPr>
                          <m:t>ⅆ</m:t>
                        </m:r>
                        <m:sSub>
                          <m:sSubPr>
                            <m:ctrlPr>
                              <a:rPr lang="en-US" sz="25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5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5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dirty="0" smtClean="0"/>
              </a:p>
              <a:p>
                <a:r>
                  <a:rPr lang="ru-RU" dirty="0" smtClean="0"/>
                  <a:t>Расписав интеграл в сферических координатах получим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>
                        <a:latin typeface="Cambria Math" panose="02040503050406030204" pitchFamily="18" charset="0"/>
                        <a:cs typeface="Calibri"/>
                      </a:rPr>
                      <m:t>E</m:t>
                    </m:r>
                    <m:d>
                      <m:dPr>
                        <m:ctrlPr>
                          <a:rPr lang="en-US" sz="1800">
                            <a:latin typeface="Cambria Math"/>
                            <a:cs typeface="Calibri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n</m:t>
                        </m:r>
                      </m:e>
                    </m:d>
                    <m:r>
                      <a:rPr lang="en-US" sz="1800" b="0" i="0">
                        <a:latin typeface="Cambria Math" panose="02040503050406030204" pitchFamily="18" charset="0"/>
                        <a:cs typeface="Calibri"/>
                      </a:rPr>
                      <m:t>=</m:t>
                    </m:r>
                    <m:f>
                      <m:fPr>
                        <m:ctrlPr>
                          <a:rPr lang="en-US" sz="1800">
                            <a:latin typeface="Cambria Math"/>
                            <a:cs typeface="Calibri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800">
                                <a:latin typeface="Cambria Math"/>
                                <a:cs typeface="Calibri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π</m:t>
                            </m:r>
                          </m:e>
                          <m:sup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b>
                          <m:sSubPr>
                            <m:ctrlPr>
                              <a:rPr lang="en-US" sz="1800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n</m:t>
                            </m:r>
                          </m:e>
                          <m:sub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1</m:t>
                            </m:r>
                          </m:sub>
                        </m:sSub>
                        <m: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sSub>
                          <m:sSubPr>
                            <m:ctrlPr>
                              <a:rPr lang="en-US" sz="1800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n</m:t>
                            </m:r>
                          </m:e>
                          <m:sub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1800" b="0" i="0">
                        <a:latin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1800">
                            <a:latin typeface="Cambria Math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i</m:t>
                        </m:r>
                        <m: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=0</m:t>
                        </m:r>
                      </m:sub>
                      <m:sup>
                        <m:sSub>
                          <m:sSubPr>
                            <m:ctrlPr>
                              <a:rPr lang="en-US" sz="1800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n</m:t>
                            </m:r>
                          </m:e>
                          <m:sub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1</m:t>
                            </m:r>
                          </m:sub>
                        </m:sSub>
                        <m: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−1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sz="1800">
                                <a:latin typeface="Cambria Math"/>
                                <a:cs typeface="Calibri"/>
                              </a:rPr>
                            </m:ctrlPr>
                          </m:naryPr>
                          <m:sub>
                            <m:r>
                              <m:rPr>
                                <m:sty m:val="p"/>
                                <m:brk m:alnAt="23"/>
                              </m:rP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j</m:t>
                            </m:r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=0</m:t>
                            </m:r>
                          </m:sub>
                          <m:sup>
                            <m:sSub>
                              <m:sSubPr>
                                <m:ctrlPr>
                                  <a:rPr lang="en-US" sz="1800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1800" b="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n</m:t>
                                </m:r>
                              </m:e>
                              <m:sub>
                                <m:r>
                                  <a:rPr lang="en-US" sz="1800" b="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−1</m:t>
                            </m:r>
                          </m:sup>
                          <m:e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L</m:t>
                            </m:r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p</m:t>
                            </m:r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f>
                              <m:fPr>
                                <m:ctrlPr>
                                  <a:rPr lang="en-US" sz="1800">
                                    <a:latin typeface="Cambria Math"/>
                                    <a:cs typeface="Calibri"/>
                                  </a:rPr>
                                </m:ctrlPr>
                              </m:fPr>
                              <m:num>
                                <m:r>
                                  <a:rPr lang="en-US" sz="1800" b="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2∗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b="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π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1800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n</m:t>
                                    </m:r>
                                  </m:e>
                                  <m:sub>
                                    <m:r>
                                      <a:rPr lang="en-US" sz="1800" b="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i</m:t>
                            </m:r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f>
                              <m:fPr>
                                <m:ctrlPr>
                                  <a:rPr lang="en-US" sz="1800">
                                    <a:latin typeface="Cambria Math"/>
                                    <a:cs typeface="Calibri"/>
                                  </a:rPr>
                                </m:ctrlPr>
                              </m:fPr>
                              <m:num>
                                <m:r>
                                  <m:rPr>
                                    <m:sty m:val="p"/>
                                  </m:rPr>
                                  <a:rPr lang="en-US" sz="1800" b="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π</m:t>
                                </m:r>
                              </m:num>
                              <m:den>
                                <m:r>
                                  <a:rPr lang="en-US" sz="1800" b="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2∗</m:t>
                                </m:r>
                                <m:sSub>
                                  <m:sSubPr>
                                    <m:ctrlPr>
                                      <a:rPr lang="en-US" sz="1800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b="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n</m:t>
                                    </m:r>
                                  </m:e>
                                  <m:sub>
                                    <m:r>
                                      <a:rPr lang="en-US" sz="1800" b="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2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j</m:t>
                            </m:r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) </m:t>
                            </m:r>
                          </m:e>
                        </m:nary>
                        <m: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func>
                          <m:funcPr>
                            <m:ctrlPr>
                              <a:rPr lang="en-US" sz="1800">
                                <a:latin typeface="Cambria Math"/>
                                <a:cs typeface="Calibri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sz="1800">
                                    <a:latin typeface="Cambria Math"/>
                                    <a:cs typeface="Calibri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1800">
                                        <a:latin typeface="Cambria Math"/>
                                        <a:cs typeface="Calibri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sty m:val="p"/>
                                      </m:rPr>
                                      <a:rPr lang="en-US" sz="1800" b="0" i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π</m:t>
                                    </m:r>
                                  </m:num>
                                  <m:den>
                                    <m:r>
                                      <a:rPr lang="en-US" sz="1800" b="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2∗</m:t>
                                    </m:r>
                                    <m:sSub>
                                      <m:sSubPr>
                                        <m:ctrlPr>
                                          <a:rPr lang="en-US" sz="1800">
                                            <a:latin typeface="Cambria Math"/>
                                            <a:cs typeface="Calibri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800" b="0" i="0">
                                            <a:latin typeface="Cambria Math" panose="02040503050406030204" pitchFamily="18" charset="0"/>
                                            <a:cs typeface="Calibri"/>
                                          </a:rPr>
                                          <m:t>n</m:t>
                                        </m:r>
                                      </m:e>
                                      <m:sub>
                                        <m:r>
                                          <a:rPr lang="en-US" sz="1800" b="0" i="0">
                                            <a:latin typeface="Cambria Math" panose="02040503050406030204" pitchFamily="18" charset="0"/>
                                            <a:cs typeface="Calibri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den>
                                </m:f>
                                <m:r>
                                  <a:rPr lang="en-US" sz="1800" b="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∗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b="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j</m:t>
                                </m:r>
                              </m:e>
                            </m:d>
                          </m:e>
                        </m:func>
                        <m: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cos</m:t>
                        </m:r>
                        <m: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⁡(</m:t>
                        </m:r>
                        <m:f>
                          <m:fPr>
                            <m:ctrlPr>
                              <a:rPr lang="en-US" sz="1800">
                                <a:latin typeface="Cambria Math"/>
                                <a:cs typeface="Calibri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1800" b="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π</m:t>
                            </m:r>
                          </m:num>
                          <m:den>
                            <m:r>
                              <a:rPr lang="en-US" sz="1800" b="0" i="0">
                                <a:latin typeface="Cambria Math" panose="02040503050406030204" pitchFamily="18" charset="0"/>
                                <a:cs typeface="Calibri"/>
                              </a:rPr>
                              <m:t>2∗</m:t>
                            </m:r>
                            <m:sSub>
                              <m:sSubPr>
                                <m:ctrlPr>
                                  <a:rPr lang="en-US" sz="1800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1800" b="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n</m:t>
                                </m:r>
                              </m:e>
                              <m:sub>
                                <m:r>
                                  <a:rPr lang="en-US" sz="1800" b="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2</m:t>
                                </m:r>
                              </m:sub>
                            </m:sSub>
                          </m:den>
                        </m:f>
                        <m: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j</m:t>
                        </m:r>
                        <m:r>
                          <a:rPr lang="en-US" sz="1800" b="0" i="0">
                            <a:latin typeface="Cambria Math" panose="02040503050406030204" pitchFamily="18" charset="0"/>
                            <a:cs typeface="Calibri"/>
                          </a:rPr>
                          <m:t>)</m:t>
                        </m:r>
                      </m:e>
                    </m:nary>
                  </m:oMath>
                </a14:m>
                <a:endParaRPr lang="ru-RU" sz="2000" dirty="0"/>
              </a:p>
            </p:txBody>
          </p:sp>
        </mc:Choice>
        <mc:Fallback>
          <p:sp>
            <p:nvSpPr>
              <p:cNvPr id="4" name="Объект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 rotWithShape="1">
                <a:blip r:embed="rId2"/>
                <a:stretch>
                  <a:fillRect l="-593" t="-123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D:\Diploma_true\bachelor-diploma\prez\bin\cubema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260" y="3645024"/>
            <a:ext cx="2395066" cy="239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Diploma_true\bachelor-diploma\prez\bin\irradianc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1062" y="3645024"/>
            <a:ext cx="2395066" cy="239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11768" y="5987404"/>
            <a:ext cx="3314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Кадр из кубической текстуры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5551226" y="5987404"/>
            <a:ext cx="2554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Кадр из </a:t>
            </a:r>
            <a:r>
              <a:rPr lang="en-US" dirty="0" smtClean="0"/>
              <a:t>Irradiance map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4283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Specular Component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6</a:t>
            </a:fld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Объект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ru-RU" dirty="0" smtClean="0"/>
                  <a:t>Интеграл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pHide m:val="on"/>
                        <m:ctrlPr>
                          <a:rPr lang="ru-RU" sz="2000" i="1">
                            <a:latin typeface="Cambria Math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l-GR" sz="2000" i="1">
                            <a:latin typeface="Cambria Math" panose="02040503050406030204" pitchFamily="18" charset="0"/>
                            <a:cs typeface="Calibri"/>
                          </a:rPr>
                          <m:t>Ω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sz="2000" i="1">
                                <a:latin typeface="Cambria Math"/>
                                <a:cs typeface="Calibri"/>
                              </a:rPr>
                            </m:ctrlPr>
                          </m:fPr>
                          <m:num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𝐷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𝐹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𝐺</m:t>
                            </m:r>
                          </m:num>
                          <m:den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4∗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∗(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∙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𝑛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)</m:t>
                            </m:r>
                          </m:den>
                        </m:f>
                        <m:r>
                          <a:rPr lang="ru-RU" sz="2000" i="1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sSub>
                          <m:sSubPr>
                            <m:ctrlPr>
                              <a:rPr lang="en-US" sz="20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ru-RU" sz="2000" i="1">
                                <a:latin typeface="Cambria Math"/>
                                <a:cs typeface="Calibri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𝑝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ru-RU" sz="2000" i="1">
                            <a:latin typeface="Cambria Math" panose="02040503050406030204" pitchFamily="18" charset="0"/>
                            <a:cs typeface="Calibri"/>
                          </a:rPr>
                          <m:t>∗(</m:t>
                        </m:r>
                        <m:sSub>
                          <m:sSubPr>
                            <m:ctrlPr>
                              <a:rPr lang="ru-RU" sz="20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∙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𝑛</m:t>
                        </m:r>
                        <m:r>
                          <a:rPr lang="ru-RU" sz="2000" i="1">
                            <a:latin typeface="Cambria Math" panose="02040503050406030204" pitchFamily="18" charset="0"/>
                            <a:cs typeface="Calibri"/>
                          </a:rPr>
                          <m:t>)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Calibri"/>
                          </a:rPr>
                          <m:t>ⅆ</m:t>
                        </m:r>
                        <m:sSub>
                          <m:sSubPr>
                            <m:ctrlPr>
                              <a:rPr lang="en-US" sz="20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ru-RU" sz="2000" dirty="0" smtClean="0"/>
              </a:p>
              <a:p>
                <a:r>
                  <a:rPr lang="ru-RU" dirty="0" smtClean="0"/>
                  <a:t> Используя Монте-Карло, и </a:t>
                </a:r>
                <a:r>
                  <a:rPr lang="en-US" dirty="0" smtClean="0"/>
                  <a:t>Importance Sampling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ru-RU" sz="2000">
                            <a:cs typeface="Calibri"/>
                          </a:rPr>
                        </m:ctrlPr>
                      </m:fPr>
                      <m:num>
                        <m:r>
                          <a:rPr lang="ru-RU" sz="2000">
                            <a:cs typeface="Calibri"/>
                          </a:rPr>
                          <m:t>1</m:t>
                        </m:r>
                      </m:num>
                      <m:den>
                        <m:r>
                          <a:rPr lang="en-US" sz="2000">
                            <a:cs typeface="Calibri"/>
                          </a:rPr>
                          <m:t>𝑁</m:t>
                        </m:r>
                      </m:den>
                    </m:f>
                    <m:r>
                      <a:rPr lang="en-US" sz="2000"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2000"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>
                            <a:cs typeface="Calibri"/>
                          </a:rPr>
                          <m:t>𝑘</m:t>
                        </m:r>
                        <m:r>
                          <a:rPr lang="en-US" sz="2000">
                            <a:cs typeface="Calibri"/>
                          </a:rPr>
                          <m:t>=0</m:t>
                        </m:r>
                      </m:sub>
                      <m:sup>
                        <m:r>
                          <a:rPr lang="en-US" sz="2000">
                            <a:cs typeface="Calibri"/>
                          </a:rPr>
                          <m:t>𝑁</m:t>
                        </m:r>
                        <m:r>
                          <a:rPr lang="en-US" sz="2000">
                            <a:cs typeface="Calibri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>
                                <a:cs typeface="Calibri"/>
                              </a:rPr>
                            </m:ctrlPr>
                          </m:fPr>
                          <m:num>
                            <m:f>
                              <m:fPr>
                                <m:ctrlPr>
                                  <a:rPr lang="en-US" sz="2000" i="1">
                                    <a:latin typeface="Cambria Math"/>
                                    <a:cs typeface="Calibri"/>
                                  </a:rPr>
                                </m:ctrlPr>
                              </m:fPr>
                              <m:num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𝐷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∗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𝐹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∗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𝐺</m:t>
                                </m:r>
                              </m:num>
                              <m:den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4∗</m:t>
                                </m:r>
                                <m:d>
                                  <m:dPr>
                                    <m:ctrlPr>
                                      <a:rPr lang="en-US" sz="2000" i="1">
                                        <a:latin typeface="Cambria Math"/>
                                        <a:cs typeface="Calibri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000" i="1">
                                            <a:latin typeface="Cambria Math"/>
                                            <a:cs typeface="Calibri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libri"/>
                                          </a:rPr>
                                          <m:t>𝜔</m:t>
                                        </m:r>
                                      </m:e>
                                      <m:sub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  <a:cs typeface="Calibri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∙</m:t>
                                    </m:r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𝑛</m:t>
                                    </m:r>
                                  </m:e>
                                </m:d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∗(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)</m:t>
                                </m:r>
                              </m:den>
                            </m:f>
                            <m:r>
                              <a:rPr lang="ru-RU" sz="2000">
                                <a:cs typeface="Calibri"/>
                              </a:rPr>
                              <m:t>∗</m:t>
                            </m:r>
                            <m:sSub>
                              <m:sSubPr>
                                <m:ctrlPr>
                                  <a:rPr lang="en-US" sz="2000"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2000">
                                    <a:cs typeface="Calibri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US" sz="2000">
                                    <a:cs typeface="Calibri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2000"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2000">
                                    <a:cs typeface="Calibri"/>
                                  </a:rPr>
                                  <m:t>𝑝</m:t>
                                </m:r>
                                <m:r>
                                  <a:rPr lang="en-US" sz="2000">
                                    <a:cs typeface="Calibri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000"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cs typeface="Calibri"/>
                                      </a:rPr>
                                      <m:t>𝑖𝑘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ru-RU" sz="2000"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ru-RU" sz="2000"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ru-RU" sz="2000"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cs typeface="Calibri"/>
                                      </a:rPr>
                                      <m:t>𝑖𝑘</m:t>
                                    </m:r>
                                  </m:sub>
                                </m:sSub>
                                <m:r>
                                  <a:rPr lang="en-US" sz="2000"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2000">
                                    <a:cs typeface="Calibri"/>
                                  </a:rPr>
                                  <m:t>𝑛</m:t>
                                </m:r>
                              </m:e>
                            </m:d>
                          </m:num>
                          <m:den>
                            <m:r>
                              <a:rPr lang="en-US" sz="2000">
                                <a:cs typeface="Calibri"/>
                              </a:rPr>
                              <m:t>𝑝𝑑𝑓</m:t>
                            </m:r>
                            <m:d>
                              <m:dPr>
                                <m:ctrlPr>
                                  <a:rPr lang="en-US" sz="2000"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000">
                                        <a:cs typeface="Calibri"/>
                                      </a:rPr>
                                      <m:t>𝑖𝑘</m:t>
                                    </m:r>
                                  </m:sub>
                                </m:sSub>
                              </m:e>
                            </m:d>
                          </m:den>
                        </m:f>
                      </m:e>
                    </m:nary>
                  </m:oMath>
                </a14:m>
                <a:r>
                  <a:rPr lang="en-US" sz="2000" dirty="0" smtClean="0">
                    <a:cs typeface="Calibri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000" i="1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ru-RU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1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𝑁</m:t>
                        </m:r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2000" i="1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𝑘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=0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𝑁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2000" i="1">
                                <a:latin typeface="Cambria Math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fPr>
                          <m:num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𝐹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𝐺</m:t>
                            </m:r>
                            <m:r>
                              <a:rPr lang="ru-RU" sz="2000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sSub>
                              <m:sSubPr>
                                <m:ctrlPr>
                                  <a:rPr lang="en-US" sz="2000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𝑖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2000" i="1">
                                    <a:latin typeface="Cambria Math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𝑝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𝑖𝑘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2000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num>
                          <m:den>
                            <m:d>
                              <m:dPr>
                                <m:ctrlPr>
                                  <a:rPr lang="en-US" sz="2000" i="1">
                                    <a:latin typeface="Cambria Math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000" i="1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2000" i="1">
                                    <a:latin typeface="Cambria Math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den>
                        </m:f>
                      </m:e>
                    </m:nary>
                  </m:oMath>
                </a14:m>
                <a:endParaRPr lang="en-US" sz="2000" dirty="0">
                  <a:cs typeface="Calibri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000">
                        <a:cs typeface="Calibri"/>
                      </a:rPr>
                      <m:t>𝑝𝑑𝑓</m:t>
                    </m:r>
                    <m:d>
                      <m:dPr>
                        <m:ctrlPr>
                          <a:rPr lang="en-US" sz="2000">
                            <a:cs typeface="Calibri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000">
                                <a:cs typeface="Calibri"/>
                              </a:rPr>
                              <m:t>𝑖𝑘</m:t>
                            </m:r>
                          </m:sub>
                        </m:sSub>
                      </m:e>
                    </m:d>
                    <m:r>
                      <a:rPr lang="ru-RU" sz="2000">
                        <a:cs typeface="Calibri"/>
                      </a:rPr>
                      <m:t>=</m:t>
                    </m:r>
                    <m:f>
                      <m:fPr>
                        <m:ctrlPr>
                          <a:rPr lang="ru-RU" sz="2000">
                            <a:cs typeface="Calibri"/>
                          </a:rPr>
                        </m:ctrlPr>
                      </m:fPr>
                      <m:num>
                        <m:r>
                          <a:rPr lang="en-US" sz="2000">
                            <a:cs typeface="Calibri"/>
                          </a:rPr>
                          <m:t>𝐷</m:t>
                        </m:r>
                        <m:r>
                          <a:rPr lang="en-US" sz="2000">
                            <a:cs typeface="Calibri"/>
                          </a:rPr>
                          <m:t>∗(</m:t>
                        </m:r>
                        <m:r>
                          <a:rPr lang="en-US" sz="2000">
                            <a:cs typeface="Calibri"/>
                          </a:rPr>
                          <m:t>𝑛</m:t>
                        </m:r>
                        <m:r>
                          <a:rPr lang="en-US" sz="2000">
                            <a:cs typeface="Calibri"/>
                          </a:rPr>
                          <m:t>∙</m:t>
                        </m:r>
                        <m:r>
                          <a:rPr lang="en-US" sz="2000">
                            <a:cs typeface="Calibri"/>
                          </a:rPr>
                          <m:t>h</m:t>
                        </m:r>
                        <m:r>
                          <a:rPr lang="en-US" sz="2000">
                            <a:cs typeface="Calibri"/>
                          </a:rPr>
                          <m:t>)</m:t>
                        </m:r>
                      </m:num>
                      <m:den>
                        <m:r>
                          <a:rPr lang="en-US" sz="2000">
                            <a:cs typeface="Calibri"/>
                          </a:rPr>
                          <m:t>4∗(</m:t>
                        </m:r>
                        <m:sSub>
                          <m:sSubPr>
                            <m:ctrlPr>
                              <a:rPr lang="en-US" sz="2000"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000">
                                <a:cs typeface="Calibri"/>
                              </a:rPr>
                              <m:t>𝑜</m:t>
                            </m:r>
                          </m:sub>
                        </m:sSub>
                        <m:r>
                          <a:rPr lang="en-US" sz="2000">
                            <a:cs typeface="Calibri"/>
                          </a:rPr>
                          <m:t>∙</m:t>
                        </m:r>
                        <m:r>
                          <a:rPr lang="en-US" sz="2000">
                            <a:cs typeface="Calibri"/>
                          </a:rPr>
                          <m:t>h</m:t>
                        </m:r>
                        <m:r>
                          <a:rPr lang="en-US" sz="2000">
                            <a:cs typeface="Calibri"/>
                          </a:rPr>
                          <m:t>)</m:t>
                        </m:r>
                      </m:den>
                    </m:f>
                  </m:oMath>
                </a14:m>
                <a:r>
                  <a:rPr lang="ru-RU" sz="2000" dirty="0">
                    <a:cs typeface="Calibri"/>
                  </a:rPr>
                  <a:t> – плотность распределения вероятности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>
                            <a:cs typeface="Calibri"/>
                          </a:rPr>
                        </m:ctrlPr>
                      </m:sSubPr>
                      <m:e>
                        <m:r>
                          <a:rPr lang="en-US" sz="2000">
                            <a:cs typeface="Calibri"/>
                          </a:rPr>
                          <m:t>𝜔</m:t>
                        </m:r>
                      </m:e>
                      <m:sub>
                        <m:r>
                          <a:rPr lang="en-US" sz="2000">
                            <a:cs typeface="Calibri"/>
                          </a:rPr>
                          <m:t>𝑖𝑘</m:t>
                        </m:r>
                      </m:sub>
                    </m:sSub>
                  </m:oMath>
                </a14:m>
                <a:endParaRPr lang="ru-RU" sz="2000" dirty="0">
                  <a:cs typeface="Calibri"/>
                </a:endParaRPr>
              </a:p>
            </p:txBody>
          </p:sp>
        </mc:Choice>
        <mc:Fallback>
          <p:sp>
            <p:nvSpPr>
              <p:cNvPr id="4" name="Объект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 rotWithShape="1">
                <a:blip r:embed="rId2"/>
                <a:stretch>
                  <a:fillRect l="-593" t="-2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5BBC4F93-BF47-4F47-8732-FCCA502833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572405"/>
            <a:ext cx="8865335" cy="13048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33209" y="5877272"/>
            <a:ext cx="675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Отраженная доля, информация о которой есть в компоненте </a:t>
            </a:r>
            <a:r>
              <a:rPr lang="en-US" dirty="0" smtClean="0"/>
              <a:t>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925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Specular Component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7</a:t>
            </a:fld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Объект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ru-RU" dirty="0" smtClean="0"/>
                  <a:t>Немного упростим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ru-RU" sz="180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ru-R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N</m:t>
                        </m:r>
                      </m:den>
                    </m:f>
                    <m:r>
                      <a:rPr lang="en-US" sz="1800" i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180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k</m:t>
                        </m:r>
                        <m: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=0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N</m:t>
                        </m:r>
                        <m: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1800">
                                <a:latin typeface="Cambria Math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F</m:t>
                            </m:r>
                            <m: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G</m:t>
                            </m:r>
                            <m:r>
                              <a:rPr lang="ru-RU" sz="1800" i="0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sSub>
                              <m:sSubPr>
                                <m:ctrlPr>
                                  <a:rPr lang="en-US" sz="1800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L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i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ru-RU" sz="1800">
                                    <a:latin typeface="Cambria Math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p</m:t>
                                </m:r>
                                <m:r>
                                  <a:rPr lang="en-US" sz="180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1800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ik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sz="1800" i="0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>
                                    <a:latin typeface="Cambria Math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o</m:t>
                                    </m:r>
                                  </m:sub>
                                </m:sSub>
                                <m: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num>
                          <m:den>
                            <m:d>
                              <m:dPr>
                                <m:ctrlPr>
                                  <a:rPr lang="en-US" sz="1800">
                                    <a:latin typeface="Cambria Math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o</m:t>
                                    </m:r>
                                  </m:sub>
                                </m:sSub>
                                <m: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n</m:t>
                                </m:r>
                              </m:e>
                            </m:d>
                            <m: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>
                                    <a:latin typeface="Cambria Math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n</m:t>
                                </m:r>
                                <m: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den>
                        </m:f>
                      </m:e>
                    </m:nary>
                    <m:r>
                      <a:rPr lang="en-US" sz="180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≈</m:t>
                    </m:r>
                    <m:r>
                      <a:rPr lang="ru-RU" sz="1800" i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(</m:t>
                    </m:r>
                    <m:f>
                      <m:fPr>
                        <m:ctrlPr>
                          <a:rPr lang="ru-RU" sz="180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ru-R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N</m:t>
                        </m:r>
                      </m:den>
                    </m:f>
                    <m:r>
                      <a:rPr lang="en-US" sz="1800" i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180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k</m:t>
                        </m:r>
                        <m: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=0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N</m:t>
                        </m:r>
                        <m: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−1</m:t>
                        </m:r>
                      </m:sup>
                      <m:e>
                        <m:sSub>
                          <m:sSubPr>
                            <m:ctrlPr>
                              <a:rPr lang="en-US" sz="1800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cs typeface="Calibri"/>
                              </a:rPr>
                              <m:t>L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cs typeface="Calibri"/>
                              </a:rPr>
                              <m:t>i</m:t>
                            </m:r>
                          </m:sub>
                        </m:sSub>
                        <m:d>
                          <m:dPr>
                            <m:ctrlPr>
                              <a:rPr lang="ru-RU" sz="1800">
                                <a:latin typeface="Cambria Math"/>
                                <a:cs typeface="Calibri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cs typeface="Calibri"/>
                              </a:rPr>
                              <m:t>p</m:t>
                            </m:r>
                            <m:r>
                              <a:rPr lang="en-US" sz="1800" i="0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800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ω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ik</m:t>
                                </m:r>
                              </m:sub>
                            </m:sSub>
                          </m:e>
                        </m:d>
                        <m:r>
                          <a:rPr lang="ru-RU" sz="1800" i="0">
                            <a:latin typeface="Cambria Math" panose="02040503050406030204" pitchFamily="18" charset="0"/>
                            <a:cs typeface="Calibri"/>
                          </a:rPr>
                          <m:t>)</m:t>
                        </m:r>
                      </m:e>
                    </m:nary>
                    <m:r>
                      <a:rPr lang="ru-RU" sz="1800" i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∗(</m:t>
                    </m:r>
                    <m:f>
                      <m:fPr>
                        <m:ctrlPr>
                          <a:rPr lang="ru-RU" sz="180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ru-R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N</m:t>
                        </m:r>
                      </m:den>
                    </m:f>
                    <m:r>
                      <a:rPr lang="en-US" sz="1800" i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180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k</m:t>
                        </m:r>
                        <m: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=0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N</m:t>
                        </m:r>
                        <m: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1800">
                                <a:latin typeface="Cambria Math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F</m:t>
                            </m:r>
                            <m: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G</m:t>
                            </m:r>
                            <m:r>
                              <a:rPr lang="ru-RU" sz="1800" i="0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>
                                    <a:latin typeface="Cambria Math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o</m:t>
                                    </m:r>
                                  </m:sub>
                                </m:sSub>
                                <m: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num>
                          <m:den>
                            <m:d>
                              <m:dPr>
                                <m:ctrlPr>
                                  <a:rPr lang="en-US" sz="1800">
                                    <a:latin typeface="Cambria Math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 i="0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o</m:t>
                                    </m:r>
                                  </m:sub>
                                </m:sSub>
                                <m: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n</m:t>
                                </m:r>
                              </m:e>
                            </m:d>
                            <m: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>
                                    <a:latin typeface="Cambria Math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n</m:t>
                                </m:r>
                                <m: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den>
                        </m:f>
                      </m:e>
                    </m:nary>
                    <m:r>
                      <a:rPr lang="ru-RU" sz="1800" i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)</m:t>
                    </m:r>
                  </m:oMath>
                </a14:m>
                <a:endParaRPr lang="en-US" sz="2000" dirty="0">
                  <a:cs typeface="Calibri"/>
                </a:endParaRPr>
              </a:p>
              <a:p>
                <a:r>
                  <a:rPr lang="ru-RU" dirty="0" smtClean="0"/>
                  <a:t>Первый множитель (</a:t>
                </a:r>
                <a:r>
                  <a:rPr lang="en-US" dirty="0" err="1" smtClean="0"/>
                  <a:t>Prefiltered</a:t>
                </a:r>
                <a:r>
                  <a:rPr lang="en-US" dirty="0" smtClean="0"/>
                  <a:t> Color map</a:t>
                </a:r>
                <a:r>
                  <a:rPr lang="ru-RU" dirty="0" smtClean="0"/>
                  <a:t>)</a:t>
                </a:r>
                <a:endParaRPr lang="en-US" dirty="0" smtClean="0"/>
              </a:p>
              <a:p>
                <a:pPr lvl="1"/>
                <a:r>
                  <a:rPr lang="en-US" sz="1800" dirty="0">
                    <a:latin typeface="Cambria Math" panose="02040503050406030204" pitchFamily="18" charset="0"/>
                    <a:ea typeface="Cambria Math" panose="02040503050406030204" pitchFamily="18" charset="0"/>
                    <a:cs typeface="Calibri"/>
                  </a:rPr>
                  <a:t>Pc(p)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ru-RU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N</m:t>
                        </m:r>
                      </m:den>
                    </m:f>
                    <m:r>
                      <a:rPr lang="en-US" sz="1800" i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sty m:val="p"/>
                            <m:brk m:alnAt="23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k</m:t>
                        </m:r>
                        <m: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=0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N</m:t>
                        </m:r>
                        <m:r>
                          <a:rPr lang="en-US" sz="1800" i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−1</m:t>
                        </m:r>
                      </m:sup>
                      <m:e>
                        <m:sSub>
                          <m:sSubPr>
                            <m:ctrlPr>
                              <a:rPr lang="en-US" sz="1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L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i</m:t>
                            </m:r>
                          </m:sub>
                        </m:sSub>
                        <m:d>
                          <m:dPr>
                            <m:ctrlPr>
                              <a:rPr lang="ru-RU" sz="1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p</m:t>
                            </m:r>
                            <m:r>
                              <a:rPr lang="en-US" sz="18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18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ω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sz="18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ik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en-US" sz="1800" dirty="0">
                  <a:latin typeface="Cambria Math" panose="02040503050406030204" pitchFamily="18" charset="0"/>
                  <a:ea typeface="Cambria Math" panose="02040503050406030204" pitchFamily="18" charset="0"/>
                  <a:cs typeface="Calibri"/>
                </a:endParaRPr>
              </a:p>
              <a:p>
                <a:r>
                  <a:rPr lang="ru-RU" dirty="0" smtClean="0"/>
                  <a:t>Второй множитель </a:t>
                </a:r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ru-R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ru-R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𝑁</m:t>
                        </m:r>
                      </m:den>
                    </m:f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𝑘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=0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𝑁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𝐹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𝐺</m:t>
                            </m:r>
                            <m:r>
                              <a:rPr lang="ru-RU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num>
                          <m:den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den>
                        </m:f>
                      </m:e>
                    </m:nary>
                  </m:oMath>
                </a14:m>
                <a:r>
                  <a:rPr lang="en-US" sz="18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Calibri"/>
                  </a:rPr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𝐹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0</m:t>
                        </m:r>
                      </m:sub>
                    </m:sSub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f>
                      <m:fPr>
                        <m:ctrlPr>
                          <a:rPr lang="ru-R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ru-R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𝑁</m:t>
                        </m:r>
                      </m:den>
                    </m:f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𝑘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=0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𝑁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ru-RU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1−</m:t>
                                </m:r>
                                <m:sSup>
                                  <m:sSup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1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libri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libri"/>
                                          </a:rPr>
                                          <m:t>1−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libri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libri"/>
                                              </a:rPr>
                                              <m:t>𝜔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libri"/>
                                              </a:rPr>
                                              <m:t>𝑜</m:t>
                                            </m:r>
                                          </m:sub>
                                        </m:sSub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libri"/>
                                          </a:rPr>
                                          <m:t>∙</m:t>
                                        </m:r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libri"/>
                                          </a:rPr>
                                          <m:t>h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5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𝐺</m:t>
                            </m:r>
                            <m:r>
                              <a:rPr lang="ru-RU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num>
                          <m:den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den>
                        </m:f>
                      </m:e>
                    </m:nary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+</m:t>
                    </m:r>
                    <m:f>
                      <m:fPr>
                        <m:ctrlPr>
                          <a:rPr lang="ru-R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ru-RU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𝑁</m:t>
                        </m:r>
                      </m:den>
                    </m:f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nary>
                      <m:naryPr>
                        <m:chr m:val="∑"/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𝑘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=0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𝑁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−1</m:t>
                        </m:r>
                      </m:sup>
                      <m:e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US" sz="1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libri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libri"/>
                                          </a:rPr>
                                          <m:t>𝜔</m:t>
                                        </m:r>
                                      </m:e>
                                      <m:sub>
                                        <m:r>
                                          <a:rPr lang="en-US" sz="1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libri"/>
                                          </a:rPr>
                                          <m:t>𝑜</m:t>
                                        </m:r>
                                      </m:sub>
                                    </m:s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∙</m:t>
                                    </m:r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h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5</m:t>
                                </m:r>
                              </m:sup>
                            </m:sSup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𝐺</m:t>
                            </m:r>
                            <m:r>
                              <a:rPr lang="ru-RU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num>
                          <m:den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𝑜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d>
                              <m:dPr>
                                <m:ctrlP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1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h</m:t>
                                </m:r>
                              </m:e>
                            </m:d>
                          </m:den>
                        </m:f>
                      </m:e>
                    </m:nary>
                  </m:oMath>
                </a14:m>
                <a:endParaRPr lang="ru-RU" sz="1800" i="1" dirty="0" smtClean="0">
                  <a:latin typeface="Cambria Math" panose="02040503050406030204" pitchFamily="18" charset="0"/>
                  <a:ea typeface="Cambria Math" panose="02040503050406030204" pitchFamily="18" charset="0"/>
                  <a:cs typeface="Calibri"/>
                </a:endParaRPr>
              </a:p>
              <a:p>
                <a:pPr lvl="1"/>
                <a:r>
                  <a:rPr lang="ru-RU" sz="1800" dirty="0" smtClean="0">
                    <a:latin typeface="Cambria Math" panose="02040503050406030204" pitchFamily="18" charset="0"/>
                    <a:ea typeface="Cambria Math" panose="02040503050406030204" pitchFamily="18" charset="0"/>
                    <a:cs typeface="Calibri"/>
                  </a:rPr>
                  <a:t>Посчитаем заранее суммы и запишем в специальную текстуру (</a:t>
                </a:r>
                <a:r>
                  <a:rPr lang="en-US" sz="1800" dirty="0" err="1" smtClean="0">
                    <a:latin typeface="Cambria Math" panose="02040503050406030204" pitchFamily="18" charset="0"/>
                    <a:ea typeface="Cambria Math" panose="02040503050406030204" pitchFamily="18" charset="0"/>
                    <a:cs typeface="Calibri"/>
                  </a:rPr>
                  <a:t>BRDFLuT</a:t>
                </a:r>
                <a:r>
                  <a:rPr lang="en-US" sz="1800" dirty="0" smtClean="0">
                    <a:latin typeface="Cambria Math" panose="02040503050406030204" pitchFamily="18" charset="0"/>
                    <a:ea typeface="Cambria Math" panose="02040503050406030204" pitchFamily="18" charset="0"/>
                    <a:cs typeface="Calibri"/>
                  </a:rPr>
                  <a:t> map)</a:t>
                </a:r>
                <a:endParaRPr lang="ru-RU" sz="1800" dirty="0" smtClean="0">
                  <a:latin typeface="Cambria Math" panose="02040503050406030204" pitchFamily="18" charset="0"/>
                  <a:ea typeface="Cambria Math" panose="02040503050406030204" pitchFamily="18" charset="0"/>
                  <a:cs typeface="Calibri"/>
                </a:endParaRPr>
              </a:p>
              <a:p>
                <a:pPr lvl="1"/>
                <a:endParaRPr lang="en-US" sz="1800" i="1" dirty="0" smtClean="0">
                  <a:latin typeface="Cambria Math" panose="02040503050406030204" pitchFamily="18" charset="0"/>
                  <a:ea typeface="Cambria Math" panose="02040503050406030204" pitchFamily="18" charset="0"/>
                  <a:cs typeface="Calibri"/>
                </a:endParaRPr>
              </a:p>
            </p:txBody>
          </p:sp>
        </mc:Choice>
        <mc:Fallback>
          <p:sp>
            <p:nvSpPr>
              <p:cNvPr id="4" name="Объект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 rotWithShape="1">
                <a:blip r:embed="rId2"/>
                <a:stretch>
                  <a:fillRect l="-593" t="-111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2938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Specular Component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8</a:t>
            </a:fld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Объект 3"/>
              <p:cNvSpPr>
                <a:spLocks noGrp="1"/>
              </p:cNvSpPr>
              <p:nvPr>
                <p:ph sz="quarter" idx="1"/>
              </p:nvPr>
            </p:nvSpPr>
            <p:spPr/>
            <p:txBody>
              <a:bodyPr/>
              <a:lstStyle/>
              <a:p>
                <a:r>
                  <a:rPr lang="ru-RU" dirty="0" smtClean="0"/>
                  <a:t>Итого</a:t>
                </a:r>
                <a:r>
                  <a:rPr lang="en-US" dirty="0" smtClean="0"/>
                  <a:t>: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limLoc m:val="undOvr"/>
                        <m:supHide m:val="on"/>
                        <m:ctrlPr>
                          <a:rPr lang="ru-RU" sz="2400" i="1">
                            <a:latin typeface="Cambria Math"/>
                            <a:cs typeface="Calibri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l-GR" sz="2400" i="1">
                            <a:latin typeface="Cambria Math" panose="02040503050406030204" pitchFamily="18" charset="0"/>
                            <a:cs typeface="Calibri"/>
                          </a:rPr>
                          <m:t>Ω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sz="2400" i="1">
                                <a:latin typeface="Cambria Math"/>
                                <a:cs typeface="Calibri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𝐷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𝐹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∗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𝐺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4∗</m:t>
                            </m:r>
                            <m:d>
                              <m:dPr>
                                <m:ctrlPr>
                                  <a:rPr lang="en-US" sz="2400" i="1">
                                    <a:latin typeface="Cambria Math"/>
                                    <a:cs typeface="Calibri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/>
                                        <a:cs typeface="Calibri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Calibri"/>
                                      </a:rPr>
                                      <m:t>𝜔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  <a:cs typeface="Calibri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∙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∗(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𝑛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)</m:t>
                            </m:r>
                          </m:den>
                        </m:f>
                        <m:r>
                          <a:rPr lang="ru-RU" sz="2400" i="1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sSub>
                          <m:sSubPr>
                            <m:ctrlPr>
                              <a:rPr lang="en-US" sz="24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𝐿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ru-RU" sz="2400" i="1">
                                <a:latin typeface="Cambria Math"/>
                                <a:cs typeface="Calibri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𝑝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cs typeface="Calibri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ru-RU" sz="2400" i="1">
                            <a:latin typeface="Cambria Math" panose="02040503050406030204" pitchFamily="18" charset="0"/>
                            <a:cs typeface="Calibri"/>
                          </a:rPr>
                          <m:t>∗(</m:t>
                        </m:r>
                        <m:sSub>
                          <m:sSubPr>
                            <m:ctrlPr>
                              <a:rPr lang="ru-RU" sz="24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∙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𝑛</m:t>
                        </m:r>
                        <m:r>
                          <a:rPr lang="ru-RU" sz="2400" i="1">
                            <a:latin typeface="Cambria Math" panose="02040503050406030204" pitchFamily="18" charset="0"/>
                            <a:cs typeface="Calibri"/>
                          </a:rPr>
                          <m:t>)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Calibri"/>
                          </a:rPr>
                          <m:t>ⅆ</m:t>
                        </m:r>
                        <m:sSub>
                          <m:sSubPr>
                            <m:ctrlPr>
                              <a:rPr lang="en-US" sz="2400" i="1">
                                <a:latin typeface="Cambria Math"/>
                                <a:cs typeface="Calibri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𝜔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≈</m:t>
                    </m:r>
                    <m:r>
                      <a:rPr lang="en-US" sz="2400" b="0" i="0" smtClean="0">
                        <a:latin typeface="Cambria Math"/>
                        <a:ea typeface="Cambria Math" panose="02040503050406030204" pitchFamily="18" charset="0"/>
                        <a:cs typeface="Calibri"/>
                      </a:rPr>
                      <m:t>                      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/>
                        <a:ea typeface="Cambria Math" panose="02040503050406030204" pitchFamily="18" charset="0"/>
                        <a:cs typeface="Calibri"/>
                      </a:rPr>
                      <m:t>Pc</m:t>
                    </m:r>
                    <m:d>
                      <m:dPr>
                        <m:ctrlP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  <m:t>p</m:t>
                        </m:r>
                      </m:e>
                    </m:d>
                    <m:r>
                      <a:rPr lang="en-US" sz="2400" b="0" i="0" smtClean="0">
                        <a:latin typeface="Cambria Math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d>
                      <m:dPr>
                        <m:ctrlP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0" smtClean="0">
                                <a:latin typeface="Cambria Math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/>
                                <a:ea typeface="Cambria Math" panose="02040503050406030204" pitchFamily="18" charset="0"/>
                                <a:cs typeface="Calibri"/>
                              </a:rPr>
                              <m:t>F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/>
                                <a:ea typeface="Cambria Math" panose="02040503050406030204" pitchFamily="18" charset="0"/>
                                <a:cs typeface="Calibri"/>
                              </a:rPr>
                              <m:t>0</m:t>
                            </m:r>
                          </m:sub>
                        </m:sSub>
                        <m: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  <m:t> ∗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  <m:t>BRDFLuT</m:t>
                        </m:r>
                        <m: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  <m:t>.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  <m:t>r</m:t>
                        </m:r>
                        <m: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  <m:t>BRDFLuT</m:t>
                        </m:r>
                        <m: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  <m:t>.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/>
                            <a:ea typeface="Cambria Math" panose="02040503050406030204" pitchFamily="18" charset="0"/>
                            <a:cs typeface="Calibri"/>
                          </a:rPr>
                          <m:t>g</m:t>
                        </m:r>
                      </m:e>
                    </m:d>
                  </m:oMath>
                </a14:m>
                <a:endParaRPr lang="ru-RU" sz="2400" dirty="0"/>
              </a:p>
            </p:txBody>
          </p:sp>
        </mc:Choice>
        <mc:Fallback>
          <p:sp>
            <p:nvSpPr>
              <p:cNvPr id="4" name="Объект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blipFill rotWithShape="1">
                <a:blip r:embed="rId2"/>
                <a:stretch>
                  <a:fillRect l="-593" t="-111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 descr="D:\Diploma_true\bachelor-diploma\prez\bin\brdflu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84" y="2708920"/>
            <a:ext cx="2369642" cy="236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20984" y="5188550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BRDFLuT</a:t>
            </a:r>
            <a:endParaRPr lang="ru-RU" dirty="0"/>
          </a:p>
        </p:txBody>
      </p:sp>
      <p:pic>
        <p:nvPicPr>
          <p:cNvPr id="3075" name="Picture 3" descr="D:\Diploma_true\bachelor-diploma\prez\bin\prefilteredr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2708920"/>
            <a:ext cx="2369642" cy="236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464605" y="5188550"/>
            <a:ext cx="2280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Pc </a:t>
            </a:r>
            <a:r>
              <a:rPr lang="ru-RU" dirty="0" smtClean="0"/>
              <a:t>для </a:t>
            </a:r>
            <a:r>
              <a:rPr lang="en-US" dirty="0" smtClean="0"/>
              <a:t>roughness = 0</a:t>
            </a:r>
            <a:endParaRPr lang="ru-RU" dirty="0"/>
          </a:p>
        </p:txBody>
      </p:sp>
      <p:pic>
        <p:nvPicPr>
          <p:cNvPr id="3076" name="Picture 4" descr="D:\Diploma_true\bachelor-diploma\prez\bin\prefilteredr0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7558" y="2708920"/>
            <a:ext cx="2369642" cy="236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6152291" y="5215122"/>
            <a:ext cx="24565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Pc </a:t>
            </a:r>
            <a:r>
              <a:rPr lang="ru-RU" dirty="0"/>
              <a:t>для </a:t>
            </a:r>
            <a:r>
              <a:rPr lang="en-US" dirty="0"/>
              <a:t>roughness = </a:t>
            </a:r>
            <a:r>
              <a:rPr lang="en-US" dirty="0" smtClean="0"/>
              <a:t>0.5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7756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работы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509" y="1365518"/>
            <a:ext cx="8276128" cy="44397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421796" y="5739864"/>
            <a:ext cx="436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Камера нарисованная с поддержкой </a:t>
            </a:r>
            <a:r>
              <a:rPr lang="en-US" dirty="0" smtClean="0"/>
              <a:t>IBL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531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чальная">
  <a:themeElements>
    <a:clrScheme name="Начальная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Стандартная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чальная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137904</TotalTime>
  <Words>1165</Words>
  <Application>Microsoft Office PowerPoint</Application>
  <PresentationFormat>Экран (4:3)</PresentationFormat>
  <Paragraphs>95</Paragraphs>
  <Slides>16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Начальная</vt:lpstr>
      <vt:lpstr>Исполнитель: Парусов В.А. Руководитель: Васильев А.А.</vt:lpstr>
      <vt:lpstr>Постановка задачи</vt:lpstr>
      <vt:lpstr>Постановка задачи на спринт</vt:lpstr>
      <vt:lpstr>Image Base Lighting</vt:lpstr>
      <vt:lpstr>Diffuse Component</vt:lpstr>
      <vt:lpstr>Specular Component</vt:lpstr>
      <vt:lpstr>Specular Component</vt:lpstr>
      <vt:lpstr>Specular Component</vt:lpstr>
      <vt:lpstr>Пример работы</vt:lpstr>
      <vt:lpstr>Пример работы</vt:lpstr>
      <vt:lpstr>Пример работы</vt:lpstr>
      <vt:lpstr>Пример работы</vt:lpstr>
      <vt:lpstr>Заключение</vt:lpstr>
      <vt:lpstr>Приложение 1</vt:lpstr>
      <vt:lpstr>Приложение 2</vt:lpstr>
      <vt:lpstr>Приложение 3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dc:creator>vyacheslav.chukanov</dc:creator>
  <cp:lastModifiedBy>Sairsey</cp:lastModifiedBy>
  <cp:revision>1225</cp:revision>
  <dcterms:created xsi:type="dcterms:W3CDTF">2012-06-29T11:30:28Z</dcterms:created>
  <dcterms:modified xsi:type="dcterms:W3CDTF">2022-10-18T09:33:08Z</dcterms:modified>
</cp:coreProperties>
</file>